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PKtlGXRG97Q2buPidtqUQ==" hashData="P0sgzNDo++NifOIcewD6akj0ZV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EDF9DB-BF44-4ECF-B637-35B5B1579FA8}" type="datetimeFigureOut">
              <a:rPr lang="sk-SK" smtClean="0"/>
              <a:pPr/>
              <a:t>3. 2. 2015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1D0AFC-127C-4485-80C6-45A0FC0F175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9sTivuhno" TargetMode="External"/><Relationship Id="rId2" Type="http://schemas.openxmlformats.org/officeDocument/2006/relationships/hyperlink" Target="https://www.youtube.com/watch?v=Y3grA9_skn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Krakovany_(okres_Pie%C5%A1%C5%A5any)" TargetMode="External"/><Relationship Id="rId13" Type="http://schemas.openxmlformats.org/officeDocument/2006/relationships/hyperlink" Target="http://sk.wikipedia.org/wiki/%C5%A0terusy" TargetMode="External"/><Relationship Id="rId3" Type="http://schemas.openxmlformats.org/officeDocument/2006/relationships/hyperlink" Target="http://sk.wikipedia.org/wiki/Borovce" TargetMode="External"/><Relationship Id="rId7" Type="http://schemas.openxmlformats.org/officeDocument/2006/relationships/hyperlink" Target="http://sk.wikipedia.org/wiki/Ko%C4%8D%C3%ADn-Lan%C4%8D%C3%A1r" TargetMode="External"/><Relationship Id="rId12" Type="http://schemas.openxmlformats.org/officeDocument/2006/relationships/hyperlink" Target="http://sk.wikipedia.org/wiki/Rakovice_(okres_Pie%C5%A1%C5%A5any)" TargetMode="External"/><Relationship Id="rId2" Type="http://schemas.openxmlformats.org/officeDocument/2006/relationships/hyperlink" Target="http://sk.wikipedia.org/wiki/Mikroregi%C3%B3n_nad_Hole%C5%A1kou" TargetMode="External"/><Relationship Id="rId16" Type="http://schemas.openxmlformats.org/officeDocument/2006/relationships/hyperlink" Target="http://sk.wikipedia.org/wiki/Ve%C4%BEk%C3%A9_Kosto%C4%BEa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Chtelnica" TargetMode="External"/><Relationship Id="rId11" Type="http://schemas.openxmlformats.org/officeDocument/2006/relationships/hyperlink" Target="http://sk.wikipedia.org/wiki/Pra%C5%A1n%C3%ADk" TargetMode="External"/><Relationship Id="rId5" Type="http://schemas.openxmlformats.org/officeDocument/2006/relationships/hyperlink" Target="http://sk.wikipedia.org/wiki/Dubovany" TargetMode="External"/><Relationship Id="rId15" Type="http://schemas.openxmlformats.org/officeDocument/2006/relationships/hyperlink" Target="http://sk.wikipedia.org/wiki/Vesel%C3%A9_(okres_Pie%C5%A1%C5%A5any)" TargetMode="External"/><Relationship Id="rId10" Type="http://schemas.openxmlformats.org/officeDocument/2006/relationships/hyperlink" Target="http://sk.wikipedia.org/wiki/Ostrov_(okres_Pie%C5%A1%C5%A5any)" TargetMode="External"/><Relationship Id="rId4" Type="http://schemas.openxmlformats.org/officeDocument/2006/relationships/hyperlink" Target="http://sk.wikipedia.org/wiki/Doln%C3%BD_Lopa%C5%A1ov" TargetMode="External"/><Relationship Id="rId9" Type="http://schemas.openxmlformats.org/officeDocument/2006/relationships/hyperlink" Target="http://sk.wikipedia.org/wiki/Ni%C5%BEn%C3%A1_(okres_Pie%C5%A1%C5%A5any)" TargetMode="External"/><Relationship Id="rId14" Type="http://schemas.openxmlformats.org/officeDocument/2006/relationships/hyperlink" Target="http://sk.wikipedia.org/wiki/Trebati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829761"/>
          </a:xfrm>
        </p:spPr>
        <p:txBody>
          <a:bodyPr>
            <a:normAutofit/>
          </a:bodyPr>
          <a:lstStyle/>
          <a:p>
            <a:r>
              <a:rPr lang="sk-SK" sz="4400" dirty="0" err="1" smtClean="0">
                <a:solidFill>
                  <a:srgbClr val="92D050"/>
                </a:solidFill>
              </a:rPr>
              <a:t>Mikroregión</a:t>
            </a:r>
            <a:r>
              <a:rPr lang="sk-SK" sz="4400" dirty="0" smtClean="0">
                <a:solidFill>
                  <a:srgbClr val="92D050"/>
                </a:solidFill>
              </a:rPr>
              <a:t> nad </a:t>
            </a:r>
            <a:r>
              <a:rPr lang="sk-SK" sz="4400" dirty="0" err="1" smtClean="0">
                <a:solidFill>
                  <a:srgbClr val="92D050"/>
                </a:solidFill>
              </a:rPr>
              <a:t>Holeškou</a:t>
            </a:r>
            <a:endParaRPr lang="sk-SK" sz="4400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Marko </a:t>
            </a:r>
            <a:r>
              <a:rPr lang="sk-SK" dirty="0" err="1" smtClean="0">
                <a:solidFill>
                  <a:srgbClr val="92D050"/>
                </a:solidFill>
              </a:rPr>
              <a:t>Tulis</a:t>
            </a:r>
            <a:r>
              <a:rPr lang="sk-SK" dirty="0" smtClean="0">
                <a:solidFill>
                  <a:srgbClr val="92D050"/>
                </a:solidFill>
              </a:rPr>
              <a:t> IX.A</a:t>
            </a:r>
            <a:endParaRPr lang="sk-SK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Nižná</a:t>
            </a:r>
            <a:r>
              <a:rPr lang="sk-SK" dirty="0" smtClean="0"/>
              <a:t> je </a:t>
            </a:r>
            <a:r>
              <a:rPr lang="sk-SK" dirty="0" smtClean="0">
                <a:solidFill>
                  <a:srgbClr val="92D050"/>
                </a:solidFill>
              </a:rPr>
              <a:t>obec</a:t>
            </a:r>
            <a:r>
              <a:rPr lang="sk-SK" dirty="0" smtClean="0"/>
              <a:t> 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asi 13 km juhozápadne od mesta </a:t>
            </a:r>
            <a:r>
              <a:rPr lang="sk-SK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. Chotárom preteká potok </a:t>
            </a:r>
            <a:r>
              <a:rPr lang="sk-SK" dirty="0" err="1" smtClean="0">
                <a:solidFill>
                  <a:srgbClr val="92D050"/>
                </a:solidFill>
              </a:rPr>
              <a:t>Výtek</a:t>
            </a:r>
            <a:r>
              <a:rPr lang="sk-SK" dirty="0" smtClean="0"/>
              <a:t>, prítok </a:t>
            </a:r>
            <a:r>
              <a:rPr lang="sk-SK" dirty="0" smtClean="0">
                <a:solidFill>
                  <a:srgbClr val="92D050"/>
                </a:solidFill>
              </a:rPr>
              <a:t>Dudváhu</a:t>
            </a:r>
            <a:r>
              <a:rPr lang="sk-SK" dirty="0" smtClean="0"/>
              <a:t>. Prvá písomná zmienka pochádza z roku 1532 pod názvom </a:t>
            </a:r>
            <a:r>
              <a:rPr lang="sk-SK" i="1" dirty="0" err="1" smtClean="0"/>
              <a:t>Nysnia</a:t>
            </a:r>
            <a:r>
              <a:rPr lang="sk-SK" dirty="0" smtClean="0"/>
              <a:t>.</a:t>
            </a:r>
          </a:p>
          <a:p>
            <a:r>
              <a:rPr lang="sk-SK" dirty="0" smtClean="0"/>
              <a:t>V obci je </a:t>
            </a:r>
            <a:r>
              <a:rPr lang="sk-SK" dirty="0" smtClean="0">
                <a:solidFill>
                  <a:srgbClr val="92D050"/>
                </a:solidFill>
              </a:rPr>
              <a:t>rímskokatolícky</a:t>
            </a:r>
            <a:r>
              <a:rPr lang="sk-SK" dirty="0" smtClean="0"/>
              <a:t> </a:t>
            </a:r>
            <a:r>
              <a:rPr lang="sk-SK" dirty="0" smtClean="0">
                <a:solidFill>
                  <a:srgbClr val="92D050"/>
                </a:solidFill>
              </a:rPr>
              <a:t>kostol</a:t>
            </a:r>
            <a:r>
              <a:rPr lang="sk-SK" dirty="0" smtClean="0"/>
              <a:t> sv. Štefana Kráľa z roku </a:t>
            </a:r>
            <a:r>
              <a:rPr lang="sk-SK" dirty="0" smtClean="0">
                <a:solidFill>
                  <a:srgbClr val="92D050"/>
                </a:solidFill>
              </a:rPr>
              <a:t>1682</a:t>
            </a:r>
            <a:r>
              <a:rPr lang="sk-SK" dirty="0" smtClean="0"/>
              <a:t>, prestavaný v rokoch 1899–1900.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Nižná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pc3\Desktop\_5073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1240507" cy="1240508"/>
          </a:xfrm>
          <a:prstGeom prst="rect">
            <a:avLst/>
          </a:prstGeom>
          <a:noFill/>
        </p:spPr>
      </p:pic>
      <p:pic>
        <p:nvPicPr>
          <p:cNvPr id="3075" name="Picture 3" descr="C:\Users\pc3\Desktop\ae3795_17ae7f6abc8543238839b39ac5121b5d.jpg_srz_6016_4000_85_22_0.50_1.2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2952328" cy="1962984"/>
          </a:xfrm>
          <a:prstGeom prst="rect">
            <a:avLst/>
          </a:prstGeom>
          <a:noFill/>
        </p:spPr>
      </p:pic>
      <p:pic>
        <p:nvPicPr>
          <p:cNvPr id="3076" name="Picture 4" descr="C:\Users\pc3\Desktop\5196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814095"/>
            <a:ext cx="3024336" cy="142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/>
              <a:t>Ostrov</a:t>
            </a:r>
            <a:r>
              <a:rPr lang="sk-SK" sz="2000" dirty="0" smtClean="0"/>
              <a:t> je </a:t>
            </a:r>
            <a:r>
              <a:rPr lang="sk-SK" sz="2000" dirty="0" smtClean="0">
                <a:solidFill>
                  <a:srgbClr val="92D050"/>
                </a:solidFill>
              </a:rPr>
              <a:t>obec</a:t>
            </a:r>
            <a:r>
              <a:rPr lang="sk-SK" sz="2000" dirty="0" smtClean="0"/>
              <a:t> na </a:t>
            </a:r>
            <a:r>
              <a:rPr lang="sk-SK" sz="2000" dirty="0" smtClean="0">
                <a:solidFill>
                  <a:srgbClr val="92D050"/>
                </a:solidFill>
              </a:rPr>
              <a:t>Slovensku</a:t>
            </a:r>
            <a:r>
              <a:rPr lang="sk-SK" sz="2000" dirty="0" smtClean="0"/>
              <a:t> asi 6 km severozápadne od mesta </a:t>
            </a:r>
            <a:r>
              <a:rPr lang="sk-SK" sz="2000" dirty="0" smtClean="0">
                <a:solidFill>
                  <a:srgbClr val="92D050"/>
                </a:solidFill>
              </a:rPr>
              <a:t>Piešťany</a:t>
            </a:r>
            <a:r>
              <a:rPr lang="sk-SK" sz="2000" dirty="0" smtClean="0"/>
              <a:t>. Chotárom preteká </a:t>
            </a:r>
            <a:r>
              <a:rPr lang="sk-SK" sz="2000" dirty="0" smtClean="0">
                <a:solidFill>
                  <a:srgbClr val="92D050"/>
                </a:solidFill>
              </a:rPr>
              <a:t>Dudváh</a:t>
            </a:r>
            <a:r>
              <a:rPr lang="sk-SK" sz="2000" dirty="0" smtClean="0"/>
              <a:t>. Prvá písomná zmienka pochádza z r. 1113, kde sa spomína pod názvom </a:t>
            </a:r>
            <a:r>
              <a:rPr lang="sk-SK" sz="2000" i="1" dirty="0" err="1" smtClean="0"/>
              <a:t>Stro</a:t>
            </a:r>
            <a:r>
              <a:rPr lang="sk-SK" sz="2000" dirty="0" smtClean="0"/>
              <a:t>. V roku 1974 bola k Ostrovu pripojená obec </a:t>
            </a:r>
            <a:r>
              <a:rPr lang="sk-SK" sz="2000" i="1" dirty="0" smtClean="0"/>
              <a:t>Malé Orvište</a:t>
            </a:r>
            <a:r>
              <a:rPr lang="sk-SK" sz="2000" dirty="0" smtClean="0"/>
              <a:t>, prvý raz spomenuté v r. 1113 ako </a:t>
            </a:r>
            <a:r>
              <a:rPr lang="sk-SK" sz="2000" i="1" dirty="0" err="1" smtClean="0"/>
              <a:t>Rivvis</a:t>
            </a:r>
            <a:r>
              <a:rPr lang="sk-SK" sz="2000" dirty="0" smtClean="0"/>
              <a:t>. V rokoch 1980–1991 bolo súčasťou Ostrova </a:t>
            </a:r>
            <a:r>
              <a:rPr lang="sk-SK" sz="2000" dirty="0" smtClean="0">
                <a:solidFill>
                  <a:srgbClr val="92D050"/>
                </a:solidFill>
              </a:rPr>
              <a:t>Veľké Orvište</a:t>
            </a:r>
            <a:r>
              <a:rPr lang="sk-SK" sz="2000" dirty="0" smtClean="0"/>
              <a:t> a v rokoch 1980–1993 </a:t>
            </a:r>
            <a:r>
              <a:rPr lang="sk-SK" sz="2000" dirty="0" smtClean="0">
                <a:solidFill>
                  <a:srgbClr val="92D050"/>
                </a:solidFill>
              </a:rPr>
              <a:t>Bašovce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V obci je </a:t>
            </a:r>
            <a:r>
              <a:rPr lang="sk-SK" sz="2000" dirty="0" smtClean="0">
                <a:solidFill>
                  <a:srgbClr val="92D050"/>
                </a:solidFill>
              </a:rPr>
              <a:t>rímskokatolícky</a:t>
            </a:r>
            <a:r>
              <a:rPr lang="sk-SK" sz="2000" dirty="0" smtClean="0"/>
              <a:t> barokový </a:t>
            </a:r>
            <a:r>
              <a:rPr lang="sk-SK" sz="2000" dirty="0" smtClean="0">
                <a:solidFill>
                  <a:srgbClr val="92D050"/>
                </a:solidFill>
              </a:rPr>
              <a:t>kostol</a:t>
            </a:r>
            <a:r>
              <a:rPr lang="sk-SK" sz="2000" dirty="0" smtClean="0"/>
              <a:t> sv. Imricha z roku </a:t>
            </a:r>
            <a:r>
              <a:rPr lang="sk-SK" sz="2000" dirty="0" smtClean="0">
                <a:solidFill>
                  <a:srgbClr val="92D050"/>
                </a:solidFill>
              </a:rPr>
              <a:t>1804</a:t>
            </a:r>
            <a:r>
              <a:rPr lang="sk-SK" sz="2000" dirty="0" smtClean="0"/>
              <a:t> a </a:t>
            </a:r>
            <a:r>
              <a:rPr lang="sk-SK" sz="2000" dirty="0" smtClean="0">
                <a:solidFill>
                  <a:srgbClr val="92D050"/>
                </a:solidFill>
              </a:rPr>
              <a:t>kaplnka</a:t>
            </a:r>
            <a:r>
              <a:rPr lang="sk-SK" sz="2000" dirty="0" smtClean="0"/>
              <a:t> Sedembolestnej Panny Márie z roku </a:t>
            </a:r>
            <a:r>
              <a:rPr lang="sk-SK" sz="2000" dirty="0" smtClean="0">
                <a:solidFill>
                  <a:srgbClr val="92D050"/>
                </a:solidFill>
              </a:rPr>
              <a:t>1810.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Ostrov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pc3\Desktop\_5073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1263873" cy="1263874"/>
          </a:xfrm>
          <a:prstGeom prst="rect">
            <a:avLst/>
          </a:prstGeom>
          <a:noFill/>
        </p:spPr>
      </p:pic>
      <p:pic>
        <p:nvPicPr>
          <p:cNvPr id="4099" name="Picture 3" descr="C:\Users\pc3\Desktop\5073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97152"/>
            <a:ext cx="2895997" cy="1362822"/>
          </a:xfrm>
          <a:prstGeom prst="rect">
            <a:avLst/>
          </a:prstGeom>
          <a:noFill/>
        </p:spPr>
      </p:pic>
      <p:pic>
        <p:nvPicPr>
          <p:cNvPr id="4100" name="Picture 4" descr="C:\Users\pc3\Desktop\Stvrtok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347715" cy="174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Prašník</a:t>
            </a:r>
            <a:r>
              <a:rPr lang="sk-SK" dirty="0" smtClean="0"/>
              <a:t> je </a:t>
            </a:r>
            <a:r>
              <a:rPr lang="sk-SK" dirty="0" smtClean="0">
                <a:solidFill>
                  <a:srgbClr val="92D050"/>
                </a:solidFill>
              </a:rPr>
              <a:t>kopaničiarska</a:t>
            </a:r>
            <a:r>
              <a:rPr lang="sk-SK" dirty="0" smtClean="0"/>
              <a:t> obec 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s pravekým </a:t>
            </a:r>
            <a:r>
              <a:rPr lang="sk-SK" dirty="0" smtClean="0">
                <a:solidFill>
                  <a:srgbClr val="92D050"/>
                </a:solidFill>
              </a:rPr>
              <a:t>hradiskom </a:t>
            </a:r>
            <a:r>
              <a:rPr lang="sk-SK" dirty="0" smtClean="0"/>
              <a:t>z </a:t>
            </a:r>
            <a:r>
              <a:rPr lang="sk-SK" dirty="0" smtClean="0">
                <a:solidFill>
                  <a:srgbClr val="92D050"/>
                </a:solidFill>
              </a:rPr>
              <a:t>bronzovej doby. </a:t>
            </a:r>
            <a:r>
              <a:rPr lang="sk-SK" dirty="0" smtClean="0"/>
              <a:t>Vznikla v roku 1958 odčlenením sa od </a:t>
            </a:r>
            <a:r>
              <a:rPr lang="sk-SK" dirty="0" smtClean="0">
                <a:solidFill>
                  <a:srgbClr val="92D050"/>
                </a:solidFill>
              </a:rPr>
              <a:t>Vrbového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Prašník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Users\pc3\Desktop\_5074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1295053" cy="1295053"/>
          </a:xfrm>
          <a:prstGeom prst="rect">
            <a:avLst/>
          </a:prstGeom>
          <a:noFill/>
        </p:spPr>
      </p:pic>
      <p:pic>
        <p:nvPicPr>
          <p:cNvPr id="5123" name="Picture 3" descr="C:\Users\pc3\Desktop\pras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658" y="4221088"/>
            <a:ext cx="2881776" cy="1918642"/>
          </a:xfrm>
          <a:prstGeom prst="rect">
            <a:avLst/>
          </a:prstGeom>
          <a:noFill/>
        </p:spPr>
      </p:pic>
      <p:pic>
        <p:nvPicPr>
          <p:cNvPr id="5124" name="Picture 4" descr="C:\Users\pc3\Desktop\5074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404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Rakovice</a:t>
            </a:r>
            <a:r>
              <a:rPr lang="sk-SK" dirty="0" smtClean="0"/>
              <a:t> sú </a:t>
            </a:r>
            <a:r>
              <a:rPr lang="sk-SK" dirty="0" smtClean="0">
                <a:solidFill>
                  <a:srgbClr val="92D050"/>
                </a:solidFill>
              </a:rPr>
              <a:t>obec</a:t>
            </a:r>
            <a:r>
              <a:rPr lang="sk-SK" dirty="0" smtClean="0"/>
              <a:t> 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asi 7 km juhozápadne od mesta </a:t>
            </a:r>
            <a:r>
              <a:rPr lang="sk-SK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.</a:t>
            </a:r>
          </a:p>
          <a:p>
            <a:r>
              <a:rPr lang="sk-SK" dirty="0" smtClean="0"/>
              <a:t>Narodil sa tu </a:t>
            </a:r>
            <a:r>
              <a:rPr lang="sk-SK" dirty="0" smtClean="0">
                <a:solidFill>
                  <a:srgbClr val="92D050"/>
                </a:solidFill>
              </a:rPr>
              <a:t>Peter Dubovský</a:t>
            </a:r>
            <a:r>
              <a:rPr lang="sk-SK" dirty="0" smtClean="0"/>
              <a:t> - rímskokatolícky </a:t>
            </a:r>
            <a:r>
              <a:rPr lang="sk-SK" dirty="0" smtClean="0">
                <a:solidFill>
                  <a:srgbClr val="92D050"/>
                </a:solidFill>
              </a:rPr>
              <a:t>biskup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Rakovice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6146" name="Picture 2" descr="C:\Users\pc3\Desktop\_5074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1260128" cy="1260128"/>
          </a:xfrm>
          <a:prstGeom prst="rect">
            <a:avLst/>
          </a:prstGeom>
          <a:noFill/>
        </p:spPr>
      </p:pic>
      <p:pic>
        <p:nvPicPr>
          <p:cNvPr id="6147" name="Picture 3" descr="C:\Users\pc3\Desktop\1057 TT Kostol sv.C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305885" cy="2195314"/>
          </a:xfrm>
          <a:prstGeom prst="rect">
            <a:avLst/>
          </a:prstGeom>
          <a:noFill/>
        </p:spPr>
      </p:pic>
      <p:pic>
        <p:nvPicPr>
          <p:cNvPr id="6148" name="Picture 4" descr="C:\Users\pc3\Desktop\5074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404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400" dirty="0" smtClean="0"/>
              <a:t>Oblasť Trnavskej pahorkatiny, do ktorej geograficky patrí aj časť chotára Šterús, patrila od praveku medzi najosídlenejšie oblasti </a:t>
            </a:r>
            <a:r>
              <a:rPr lang="sk-SK" sz="1400" dirty="0" smtClean="0">
                <a:solidFill>
                  <a:srgbClr val="92D050"/>
                </a:solidFill>
              </a:rPr>
              <a:t>Slovenska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Najstaršie osídlenie v chotári obce sa zistilo v polohe Topoľová. Pochádza zo staršieho úseku mladšej doby kamennej - neolitu (5000 - 3000 rokov pred </a:t>
            </a:r>
            <a:r>
              <a:rPr lang="sk-SK" sz="1400" dirty="0" err="1" smtClean="0"/>
              <a:t>n.l</a:t>
            </a:r>
            <a:r>
              <a:rPr lang="sk-SK" sz="1400" dirty="0" smtClean="0"/>
              <a:t>.) a patrí </a:t>
            </a:r>
            <a:r>
              <a:rPr lang="sk-SK" sz="1400" dirty="0" err="1" smtClean="0"/>
              <a:t>lengyelskej</a:t>
            </a:r>
            <a:r>
              <a:rPr lang="sk-SK" sz="1400" dirty="0" smtClean="0"/>
              <a:t> kultúre (Lengyel I).</a:t>
            </a:r>
          </a:p>
          <a:p>
            <a:r>
              <a:rPr lang="sk-SK" sz="1400" dirty="0" smtClean="0"/>
              <a:t>Do katastrálneho územia Šterús patrí aj časť vrchu Veľká Pec (</a:t>
            </a:r>
            <a:r>
              <a:rPr lang="sk-SK" sz="1400" dirty="0" smtClean="0">
                <a:solidFill>
                  <a:srgbClr val="92D050"/>
                </a:solidFill>
              </a:rPr>
              <a:t>438 m n. m</a:t>
            </a:r>
            <a:r>
              <a:rPr lang="sk-SK" sz="1400" dirty="0" smtClean="0"/>
              <a:t>.), kde sa v </a:t>
            </a:r>
            <a:r>
              <a:rPr lang="sk-SK" sz="1400" dirty="0" err="1" smtClean="0"/>
              <a:t>pseudokrasovej</a:t>
            </a:r>
            <a:r>
              <a:rPr lang="sk-SK" sz="1400" dirty="0" smtClean="0"/>
              <a:t> jaskyni zistilo osídlenie z mladšieho úseku staršej doby kamennej - paleolitu, paleontologické nálezy kostí (napr. medveď jaskynný, nosorožec srstnatý, divoký kôň atď.) a črepy z mladšej doby bronzovej. Koncom 19. stor. v diele </a:t>
            </a:r>
            <a:r>
              <a:rPr lang="sk-SK" sz="1400" i="1" dirty="0" smtClean="0"/>
              <a:t>Malokarpatské pamiatky</a:t>
            </a:r>
            <a:r>
              <a:rPr lang="sk-SK" sz="1400" dirty="0" smtClean="0"/>
              <a:t> jaskyňu spomína </a:t>
            </a:r>
            <a:r>
              <a:rPr lang="sk-SK" sz="1400" dirty="0" smtClean="0">
                <a:solidFill>
                  <a:srgbClr val="92D050"/>
                </a:solidFill>
              </a:rPr>
              <a:t>kňaz</a:t>
            </a:r>
            <a:r>
              <a:rPr lang="sk-SK" sz="1400" dirty="0" smtClean="0"/>
              <a:t> a </a:t>
            </a:r>
            <a:r>
              <a:rPr lang="sk-SK" sz="1400" dirty="0" smtClean="0">
                <a:solidFill>
                  <a:srgbClr val="92D050"/>
                </a:solidFill>
              </a:rPr>
              <a:t>historik</a:t>
            </a:r>
            <a:r>
              <a:rPr lang="sk-SK" sz="1400" dirty="0" smtClean="0"/>
              <a:t> Pavol Jedlička v súvislosti s povesťou o zápase baču s čertom. V minulosti bola súčasťou obce aj kopanica Pustá Ves, ktorá je od roku </a:t>
            </a:r>
            <a:r>
              <a:rPr lang="sk-SK" sz="1400" dirty="0" smtClean="0">
                <a:solidFill>
                  <a:srgbClr val="92D050"/>
                </a:solidFill>
              </a:rPr>
              <a:t>1958</a:t>
            </a:r>
            <a:r>
              <a:rPr lang="sk-SK" sz="1400" dirty="0" smtClean="0"/>
              <a:t> súčasťou obce </a:t>
            </a:r>
            <a:r>
              <a:rPr lang="sk-SK" sz="1400" dirty="0" smtClean="0">
                <a:solidFill>
                  <a:srgbClr val="92D050"/>
                </a:solidFill>
              </a:rPr>
              <a:t>Prašník</a:t>
            </a:r>
            <a:r>
              <a:rPr lang="sk-SK" sz="1400" dirty="0" smtClean="0"/>
              <a:t>.</a:t>
            </a:r>
          </a:p>
          <a:p>
            <a:endParaRPr lang="sk-SK" sz="1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Šterusy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7170" name="Picture 2" descr="C:\Users\pc3\Desktop\_5565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1176561" cy="1176561"/>
          </a:xfrm>
          <a:prstGeom prst="rect">
            <a:avLst/>
          </a:prstGeom>
          <a:noFill/>
        </p:spPr>
      </p:pic>
      <p:pic>
        <p:nvPicPr>
          <p:cNvPr id="7171" name="Picture 3" descr="C:\Users\pc3\Desktop\sterus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2808312" cy="2100618"/>
          </a:xfrm>
          <a:prstGeom prst="rect">
            <a:avLst/>
          </a:prstGeom>
          <a:noFill/>
        </p:spPr>
      </p:pic>
      <p:pic>
        <p:nvPicPr>
          <p:cNvPr id="7172" name="Picture 4" descr="C:\Users\pc3\Desktop\5565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365104"/>
            <a:ext cx="3311135" cy="155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Trebatice</a:t>
            </a:r>
            <a:r>
              <a:rPr lang="sk-SK" dirty="0" smtClean="0"/>
              <a:t> sú </a:t>
            </a:r>
            <a:r>
              <a:rPr lang="sk-SK" dirty="0" smtClean="0">
                <a:solidFill>
                  <a:srgbClr val="92D050"/>
                </a:solidFill>
              </a:rPr>
              <a:t>obec</a:t>
            </a:r>
            <a:r>
              <a:rPr lang="sk-SK" dirty="0" smtClean="0"/>
              <a:t> 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asi 5 km západne od mesta </a:t>
            </a:r>
            <a:r>
              <a:rPr lang="sk-SK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.</a:t>
            </a:r>
          </a:p>
          <a:p>
            <a:r>
              <a:rPr lang="sk-SK" dirty="0" smtClean="0"/>
              <a:t>V obci je </a:t>
            </a:r>
            <a:r>
              <a:rPr lang="sk-SK" dirty="0" smtClean="0">
                <a:solidFill>
                  <a:srgbClr val="92D050"/>
                </a:solidFill>
              </a:rPr>
              <a:t>rímskokatolícky</a:t>
            </a:r>
            <a:r>
              <a:rPr lang="sk-SK" dirty="0" smtClean="0"/>
              <a:t> </a:t>
            </a:r>
            <a:r>
              <a:rPr lang="sk-SK" dirty="0" smtClean="0">
                <a:solidFill>
                  <a:srgbClr val="92D050"/>
                </a:solidFill>
              </a:rPr>
              <a:t>kostol</a:t>
            </a:r>
            <a:r>
              <a:rPr lang="sk-SK" dirty="0" smtClean="0"/>
              <a:t> sv. Štefana z roku </a:t>
            </a:r>
            <a:r>
              <a:rPr lang="sk-SK" dirty="0" smtClean="0">
                <a:solidFill>
                  <a:srgbClr val="92D050"/>
                </a:solidFill>
              </a:rPr>
              <a:t>1851</a:t>
            </a:r>
            <a:r>
              <a:rPr lang="sk-SK" dirty="0" smtClean="0"/>
              <a:t> a </a:t>
            </a:r>
            <a:r>
              <a:rPr lang="sk-SK" dirty="0" smtClean="0">
                <a:solidFill>
                  <a:srgbClr val="92D050"/>
                </a:solidFill>
              </a:rPr>
              <a:t>kaplnky</a:t>
            </a:r>
            <a:r>
              <a:rPr lang="sk-SK" dirty="0" smtClean="0"/>
              <a:t> Najsvätejšej Trojice z roku </a:t>
            </a:r>
            <a:r>
              <a:rPr lang="sk-SK" dirty="0" smtClean="0">
                <a:solidFill>
                  <a:srgbClr val="92D050"/>
                </a:solidFill>
              </a:rPr>
              <a:t>1920</a:t>
            </a:r>
            <a:r>
              <a:rPr lang="sk-SK" dirty="0" smtClean="0"/>
              <a:t> a Panny Márie Nanebovzatej z roku </a:t>
            </a:r>
            <a:r>
              <a:rPr lang="sk-SK" dirty="0" smtClean="0">
                <a:solidFill>
                  <a:srgbClr val="92D050"/>
                </a:solidFill>
              </a:rPr>
              <a:t>1800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Trebatice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pc3\Desktop\270px-Kostol_sv._Štefana,_Trebatice_(2010-07-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77072"/>
            <a:ext cx="1784664" cy="2386162"/>
          </a:xfrm>
          <a:prstGeom prst="rect">
            <a:avLst/>
          </a:prstGeom>
          <a:noFill/>
        </p:spPr>
      </p:pic>
      <p:pic>
        <p:nvPicPr>
          <p:cNvPr id="1027" name="Picture 3" descr="C:\Users\pc3\Desktop\5076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4048125" cy="1905000"/>
          </a:xfrm>
          <a:prstGeom prst="rect">
            <a:avLst/>
          </a:prstGeom>
          <a:noFill/>
        </p:spPr>
      </p:pic>
      <p:pic>
        <p:nvPicPr>
          <p:cNvPr id="1028" name="Picture 4" descr="C:\Users\pc3\Desktop\_50767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1444972" cy="144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Veselé</a:t>
            </a:r>
            <a:r>
              <a:rPr lang="sk-SK" dirty="0" smtClean="0"/>
              <a:t> je </a:t>
            </a:r>
            <a:r>
              <a:rPr lang="sk-SK" dirty="0" smtClean="0">
                <a:solidFill>
                  <a:srgbClr val="92D050"/>
                </a:solidFill>
              </a:rPr>
              <a:t>obec</a:t>
            </a:r>
            <a:r>
              <a:rPr lang="sk-SK" dirty="0" smtClean="0"/>
              <a:t> 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v </a:t>
            </a:r>
            <a:r>
              <a:rPr lang="sk-SK" dirty="0" smtClean="0">
                <a:solidFill>
                  <a:srgbClr val="92D050"/>
                </a:solidFill>
              </a:rPr>
              <a:t>okrese Piešťany</a:t>
            </a:r>
            <a:r>
              <a:rPr lang="sk-SK" dirty="0" smtClean="0"/>
              <a:t>, asi 8 km juhozápadne od mesta </a:t>
            </a:r>
            <a:r>
              <a:rPr lang="sk-SK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. Rímskokatolícky kostol sv. Bartolomeja postavili medzi rokmi </a:t>
            </a:r>
            <a:r>
              <a:rPr lang="sk-SK" dirty="0" smtClean="0">
                <a:solidFill>
                  <a:srgbClr val="92D050"/>
                </a:solidFill>
              </a:rPr>
              <a:t>1736</a:t>
            </a:r>
            <a:r>
              <a:rPr lang="sk-SK" dirty="0" smtClean="0"/>
              <a:t>- </a:t>
            </a:r>
            <a:r>
              <a:rPr lang="sk-SK" dirty="0" smtClean="0">
                <a:solidFill>
                  <a:srgbClr val="92D050"/>
                </a:solidFill>
              </a:rPr>
              <a:t>1743</a:t>
            </a:r>
            <a:r>
              <a:rPr lang="sk-SK" dirty="0" smtClean="0"/>
              <a:t>. Postavený bol na mieste predchádzajúceho kostola, o ktorom je zmienka z roku </a:t>
            </a:r>
            <a:r>
              <a:rPr lang="sk-SK" dirty="0" smtClean="0">
                <a:solidFill>
                  <a:srgbClr val="92D050"/>
                </a:solidFill>
              </a:rPr>
              <a:t>1560</a:t>
            </a:r>
            <a:r>
              <a:rPr lang="sk-SK" dirty="0" smtClean="0"/>
              <a:t>. V roku 1900 bola v obci postavená kaplnka Svätého kríža.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Veselé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pc3\Desktop\_5077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1435323" cy="1435324"/>
          </a:xfrm>
          <a:prstGeom prst="rect">
            <a:avLst/>
          </a:prstGeom>
          <a:noFill/>
        </p:spPr>
      </p:pic>
      <p:pic>
        <p:nvPicPr>
          <p:cNvPr id="2051" name="Picture 3" descr="C:\Users\pc3\Desktop\5077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97152"/>
            <a:ext cx="2907324" cy="1368152"/>
          </a:xfrm>
          <a:prstGeom prst="rect">
            <a:avLst/>
          </a:prstGeom>
          <a:noFill/>
        </p:spPr>
      </p:pic>
      <p:pic>
        <p:nvPicPr>
          <p:cNvPr id="2052" name="Picture 4" descr="C:\Users\pc3\Desktop\270px-Stefan_Moyzes_pamat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653136"/>
            <a:ext cx="1402203" cy="186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/>
              <a:t>Veľké Kostoľany</a:t>
            </a:r>
            <a:r>
              <a:rPr lang="sk-SK" sz="2000" dirty="0" smtClean="0"/>
              <a:t> je </a:t>
            </a:r>
            <a:r>
              <a:rPr lang="sk-SK" sz="2000" dirty="0" smtClean="0">
                <a:solidFill>
                  <a:srgbClr val="92D050"/>
                </a:solidFill>
              </a:rPr>
              <a:t>obec</a:t>
            </a:r>
            <a:r>
              <a:rPr lang="sk-SK" sz="2000" dirty="0" smtClean="0"/>
              <a:t> na </a:t>
            </a:r>
            <a:r>
              <a:rPr lang="sk-SK" sz="2000" dirty="0" smtClean="0">
                <a:solidFill>
                  <a:srgbClr val="92D050"/>
                </a:solidFill>
              </a:rPr>
              <a:t>Slovensku</a:t>
            </a:r>
            <a:r>
              <a:rPr lang="sk-SK" sz="2000" dirty="0" smtClean="0"/>
              <a:t> asi 12 km juhozápadne od mesta </a:t>
            </a:r>
            <a:r>
              <a:rPr lang="sk-SK" sz="2000" dirty="0" smtClean="0">
                <a:solidFill>
                  <a:srgbClr val="92D050"/>
                </a:solidFill>
              </a:rPr>
              <a:t>Piešťany</a:t>
            </a:r>
            <a:r>
              <a:rPr lang="sk-SK" sz="2000" dirty="0" smtClean="0"/>
              <a:t>. Prvá písomná zmienka je z roku </a:t>
            </a:r>
            <a:r>
              <a:rPr lang="sk-SK" sz="2000" dirty="0" smtClean="0">
                <a:solidFill>
                  <a:srgbClr val="92D050"/>
                </a:solidFill>
              </a:rPr>
              <a:t>1209</a:t>
            </a:r>
            <a:r>
              <a:rPr lang="sk-SK" sz="2000" dirty="0" smtClean="0"/>
              <a:t>, v listine uhorského kráľa </a:t>
            </a:r>
            <a:r>
              <a:rPr lang="sk-SK" sz="2000" dirty="0" smtClean="0">
                <a:solidFill>
                  <a:srgbClr val="92D050"/>
                </a:solidFill>
              </a:rPr>
              <a:t>Ondreja II</a:t>
            </a:r>
            <a:r>
              <a:rPr lang="sk-SK" sz="2000" dirty="0" smtClean="0"/>
              <a:t>.. Kostol sv. Víta sa spomína </a:t>
            </a:r>
            <a:r>
              <a:rPr lang="sk-SK" sz="2000" dirty="0" smtClean="0">
                <a:solidFill>
                  <a:srgbClr val="92D050"/>
                </a:solidFill>
              </a:rPr>
              <a:t>1229</a:t>
            </a:r>
            <a:r>
              <a:rPr lang="sk-SK" sz="2000" dirty="0" smtClean="0"/>
              <a:t>. V rokoch </a:t>
            </a:r>
            <a:r>
              <a:rPr lang="sk-SK" sz="2000" dirty="0" smtClean="0">
                <a:solidFill>
                  <a:srgbClr val="92D050"/>
                </a:solidFill>
              </a:rPr>
              <a:t>1461</a:t>
            </a:r>
            <a:r>
              <a:rPr lang="sk-SK" sz="2000" dirty="0" smtClean="0"/>
              <a:t> - </a:t>
            </a:r>
            <a:r>
              <a:rPr lang="sk-SK" sz="2000" dirty="0" smtClean="0">
                <a:solidFill>
                  <a:srgbClr val="92D050"/>
                </a:solidFill>
              </a:rPr>
              <a:t>1467</a:t>
            </a:r>
            <a:r>
              <a:rPr lang="sk-SK" sz="2000" dirty="0" smtClean="0"/>
              <a:t> tu bol posledný tábor </a:t>
            </a:r>
            <a:r>
              <a:rPr lang="sk-SK" sz="2000" dirty="0" err="1" smtClean="0">
                <a:solidFill>
                  <a:srgbClr val="92D050"/>
                </a:solidFill>
              </a:rPr>
              <a:t>bratríkov</a:t>
            </a:r>
            <a:r>
              <a:rPr lang="sk-SK" sz="2000" dirty="0" smtClean="0"/>
              <a:t> na Slovensku. V obci je </a:t>
            </a:r>
            <a:r>
              <a:rPr lang="sk-SK" sz="2000" dirty="0" smtClean="0">
                <a:solidFill>
                  <a:srgbClr val="92D050"/>
                </a:solidFill>
              </a:rPr>
              <a:t>rímskokatolícky</a:t>
            </a:r>
            <a:r>
              <a:rPr lang="sk-SK" sz="2000" dirty="0" smtClean="0"/>
              <a:t> </a:t>
            </a:r>
            <a:r>
              <a:rPr lang="sk-SK" sz="2000" dirty="0" smtClean="0">
                <a:solidFill>
                  <a:srgbClr val="92D050"/>
                </a:solidFill>
              </a:rPr>
              <a:t>kostol </a:t>
            </a:r>
            <a:r>
              <a:rPr lang="sk-SK" sz="2000" dirty="0" smtClean="0"/>
              <a:t>sv. Víta z roku </a:t>
            </a:r>
            <a:r>
              <a:rPr lang="sk-SK" sz="2000" dirty="0" smtClean="0">
                <a:solidFill>
                  <a:srgbClr val="92D050"/>
                </a:solidFill>
              </a:rPr>
              <a:t>1464</a:t>
            </a:r>
            <a:r>
              <a:rPr lang="sk-SK" sz="2000" dirty="0" smtClean="0"/>
              <a:t> a </a:t>
            </a:r>
            <a:r>
              <a:rPr lang="sk-SK" sz="2000" dirty="0" smtClean="0">
                <a:solidFill>
                  <a:srgbClr val="92D050"/>
                </a:solidFill>
              </a:rPr>
              <a:t>kaplnka</a:t>
            </a:r>
            <a:r>
              <a:rPr lang="sk-SK" sz="2000" dirty="0" smtClean="0"/>
              <a:t> Sedembolestnej Panny Márie z roku </a:t>
            </a:r>
            <a:r>
              <a:rPr lang="sk-SK" sz="2000" dirty="0" smtClean="0">
                <a:solidFill>
                  <a:srgbClr val="92D050"/>
                </a:solidFill>
              </a:rPr>
              <a:t>1768</a:t>
            </a:r>
            <a:r>
              <a:rPr lang="sk-SK" sz="2000" dirty="0" smtClean="0"/>
              <a:t> a Narodenia Panny Márie z roku </a:t>
            </a:r>
            <a:r>
              <a:rPr lang="sk-SK" sz="2000" dirty="0" smtClean="0">
                <a:solidFill>
                  <a:srgbClr val="92D050"/>
                </a:solidFill>
              </a:rPr>
              <a:t>1832.</a:t>
            </a:r>
            <a:endParaRPr lang="sk-SK" sz="2000" dirty="0">
              <a:solidFill>
                <a:srgbClr val="92D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Veľké Kostoľany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pc3\Desktop\5077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149080"/>
            <a:ext cx="3456384" cy="1626534"/>
          </a:xfrm>
          <a:prstGeom prst="rect">
            <a:avLst/>
          </a:prstGeom>
          <a:noFill/>
        </p:spPr>
      </p:pic>
      <p:pic>
        <p:nvPicPr>
          <p:cNvPr id="3075" name="Picture 3" descr="C:\Users\pc3\Desktop\logo_velke_kostolan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961676" cy="1196752"/>
          </a:xfrm>
          <a:prstGeom prst="rect">
            <a:avLst/>
          </a:prstGeom>
          <a:noFill/>
        </p:spPr>
      </p:pic>
      <p:pic>
        <p:nvPicPr>
          <p:cNvPr id="3076" name="Picture 4" descr="C:\Users\pc3\Desktop\velkekostol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2514129" cy="2324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92D050"/>
                </a:solidFill>
              </a:rPr>
              <a:t>MP+MSR</a:t>
            </a:r>
            <a:r>
              <a:rPr lang="sk-SK" dirty="0" smtClean="0">
                <a:solidFill>
                  <a:srgbClr val="92D050"/>
                </a:solidFill>
              </a:rPr>
              <a:t>:</a:t>
            </a:r>
          </a:p>
          <a:p>
            <a:pPr>
              <a:buNone/>
            </a:pPr>
            <a:r>
              <a:rPr lang="sk-SK" dirty="0" smtClean="0">
                <a:solidFill>
                  <a:srgbClr val="92D050"/>
                </a:solidFill>
                <a:hlinkClick r:id="rId2"/>
              </a:rPr>
              <a:t>https://</a:t>
            </a:r>
            <a:r>
              <a:rPr lang="sk-SK" dirty="0" smtClean="0">
                <a:solidFill>
                  <a:srgbClr val="92D050"/>
                </a:solidFill>
                <a:hlinkClick r:id="rId2"/>
              </a:rPr>
              <a:t>www.youtube.com/watch?v=Y3grA9_sknI</a:t>
            </a:r>
            <a:endParaRPr lang="sk-SK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sk-SK" dirty="0" err="1" smtClean="0">
                <a:solidFill>
                  <a:srgbClr val="92D050"/>
                </a:solidFill>
              </a:rPr>
              <a:t>Kart</a:t>
            </a:r>
            <a:r>
              <a:rPr lang="sk-SK" dirty="0" smtClean="0">
                <a:solidFill>
                  <a:srgbClr val="92D050"/>
                </a:solidFill>
              </a:rPr>
              <a:t> on </a:t>
            </a:r>
            <a:r>
              <a:rPr lang="sk-SK" dirty="0" err="1" smtClean="0">
                <a:solidFill>
                  <a:srgbClr val="92D050"/>
                </a:solidFill>
              </a:rPr>
              <a:t>board</a:t>
            </a:r>
            <a:r>
              <a:rPr lang="sk-SK" dirty="0" smtClean="0">
                <a:solidFill>
                  <a:srgbClr val="92D050"/>
                </a:solidFill>
              </a:rPr>
              <a:t>, Moravsky </a:t>
            </a:r>
            <a:r>
              <a:rPr lang="sk-SK" dirty="0" err="1" smtClean="0">
                <a:solidFill>
                  <a:srgbClr val="92D050"/>
                </a:solidFill>
              </a:rPr>
              <a:t>pohar</a:t>
            </a:r>
            <a:r>
              <a:rPr lang="sk-SK" dirty="0" smtClean="0">
                <a:solidFill>
                  <a:srgbClr val="92D050"/>
                </a:solidFill>
              </a:rPr>
              <a:t> Trebatice:</a:t>
            </a:r>
          </a:p>
          <a:p>
            <a:pPr>
              <a:buNone/>
            </a:pPr>
            <a:r>
              <a:rPr lang="sk-SK" dirty="0" smtClean="0">
                <a:solidFill>
                  <a:srgbClr val="92D050"/>
                </a:solidFill>
                <a:hlinkClick r:id="rId3"/>
              </a:rPr>
              <a:t>https://</a:t>
            </a:r>
            <a:r>
              <a:rPr lang="sk-SK" dirty="0" smtClean="0">
                <a:solidFill>
                  <a:srgbClr val="92D050"/>
                </a:solidFill>
                <a:hlinkClick r:id="rId3"/>
              </a:rPr>
              <a:t>www.youtube.com/watch?v=ov9sTivuhno</a:t>
            </a:r>
            <a:endParaRPr lang="sk-SK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sk-SK" dirty="0" smtClean="0">
              <a:solidFill>
                <a:srgbClr val="92D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</a:rPr>
              <a:t>Videogaléria</a:t>
            </a:r>
            <a:endParaRPr lang="sk-SK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1600" b="1" u="sng" dirty="0" err="1" smtClean="0">
                <a:solidFill>
                  <a:srgbClr val="92D050"/>
                </a:solidFill>
              </a:rPr>
              <a:t>Mikroregión</a:t>
            </a:r>
            <a:r>
              <a:rPr lang="sk-SK" sz="1600" b="1" u="sng" dirty="0" smtClean="0">
                <a:solidFill>
                  <a:srgbClr val="92D050"/>
                </a:solidFill>
              </a:rPr>
              <a:t> N.H.: </a:t>
            </a:r>
            <a:r>
              <a:rPr lang="sk-SK" sz="1600" dirty="0" smtClean="0">
                <a:hlinkClick r:id="rId2"/>
              </a:rPr>
              <a:t>http://</a:t>
            </a:r>
            <a:r>
              <a:rPr lang="sk-SK" sz="1600" dirty="0" smtClean="0">
                <a:hlinkClick r:id="rId2"/>
              </a:rPr>
              <a:t>sk.wikipedia.org/wiki/Mikroregi%C3%B3n_nad_Hole%C5%A1kou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Borovce</a:t>
            </a:r>
            <a:r>
              <a:rPr lang="sk-SK" sz="1600" dirty="0" smtClean="0">
                <a:solidFill>
                  <a:srgbClr val="92D050"/>
                </a:solidFill>
              </a:rPr>
              <a:t>: </a:t>
            </a:r>
            <a:r>
              <a:rPr lang="sk-SK" sz="1600" dirty="0" smtClean="0">
                <a:hlinkClick r:id="rId3"/>
              </a:rPr>
              <a:t>http://</a:t>
            </a:r>
            <a:r>
              <a:rPr lang="sk-SK" sz="1600" dirty="0" smtClean="0">
                <a:hlinkClick r:id="rId3"/>
              </a:rPr>
              <a:t>sk.wikipedia.org/wiki/Borovce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Dolný Lopašov: </a:t>
            </a:r>
            <a:r>
              <a:rPr lang="sk-SK" sz="1600" dirty="0" smtClean="0">
                <a:hlinkClick r:id="rId4"/>
              </a:rPr>
              <a:t>http://</a:t>
            </a:r>
            <a:r>
              <a:rPr lang="sk-SK" sz="1600" dirty="0" smtClean="0">
                <a:hlinkClick r:id="rId4"/>
              </a:rPr>
              <a:t>sk.wikipedia.org/wiki/Doln%C3%BD_Lopa%C5%A1ov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Dubovany</a:t>
            </a:r>
            <a:r>
              <a:rPr lang="sk-SK" sz="1600" dirty="0" smtClean="0">
                <a:solidFill>
                  <a:srgbClr val="92D050"/>
                </a:solidFill>
              </a:rPr>
              <a:t>: </a:t>
            </a:r>
            <a:r>
              <a:rPr lang="sk-SK" sz="1600" dirty="0" smtClean="0">
                <a:hlinkClick r:id="rId5"/>
              </a:rPr>
              <a:t>http</a:t>
            </a:r>
            <a:r>
              <a:rPr lang="sk-SK" sz="1600" dirty="0" smtClean="0">
                <a:hlinkClick r:id="rId5"/>
              </a:rPr>
              <a:t>://</a:t>
            </a:r>
            <a:r>
              <a:rPr lang="sk-SK" sz="1600" dirty="0" smtClean="0">
                <a:hlinkClick r:id="rId5"/>
              </a:rPr>
              <a:t>sk.wikipedia.org/wiki/Dubovany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Chtelnica: </a:t>
            </a:r>
            <a:r>
              <a:rPr lang="sk-SK" sz="1600" dirty="0" smtClean="0">
                <a:hlinkClick r:id="rId6"/>
              </a:rPr>
              <a:t>http://</a:t>
            </a:r>
            <a:r>
              <a:rPr lang="sk-SK" sz="1600" dirty="0" smtClean="0">
                <a:hlinkClick r:id="rId6"/>
              </a:rPr>
              <a:t>sk.wikipedia.org/wiki/Chtelnica</a:t>
            </a:r>
            <a:endParaRPr lang="sk-SK" sz="1600" dirty="0" smtClean="0"/>
          </a:p>
          <a:p>
            <a:pPr>
              <a:buNone/>
            </a:pPr>
            <a:r>
              <a:rPr lang="sk-SK" sz="1600" dirty="0" err="1" smtClean="0">
                <a:solidFill>
                  <a:srgbClr val="92D050"/>
                </a:solidFill>
              </a:rPr>
              <a:t>Kočín</a:t>
            </a:r>
            <a:r>
              <a:rPr lang="sk-SK" sz="1600" dirty="0" smtClean="0">
                <a:solidFill>
                  <a:srgbClr val="92D050"/>
                </a:solidFill>
              </a:rPr>
              <a:t> </a:t>
            </a:r>
            <a:r>
              <a:rPr lang="sk-SK" sz="1600" dirty="0" err="1" smtClean="0">
                <a:solidFill>
                  <a:srgbClr val="92D050"/>
                </a:solidFill>
              </a:rPr>
              <a:t>Lančár</a:t>
            </a:r>
            <a:r>
              <a:rPr lang="sk-SK" sz="1600" dirty="0" smtClean="0">
                <a:solidFill>
                  <a:srgbClr val="92D050"/>
                </a:solidFill>
              </a:rPr>
              <a:t>: </a:t>
            </a:r>
            <a:r>
              <a:rPr lang="sk-SK" sz="1600" dirty="0" smtClean="0">
                <a:hlinkClick r:id="rId7"/>
              </a:rPr>
              <a:t>http://</a:t>
            </a:r>
            <a:r>
              <a:rPr lang="sk-SK" sz="1600" dirty="0" smtClean="0">
                <a:hlinkClick r:id="rId7"/>
              </a:rPr>
              <a:t>sk.wikipedia.org/wiki/Ko%C4%8D%C3%ADn-Lan%C4%8D%C3%A1r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Krakovany: </a:t>
            </a:r>
            <a:r>
              <a:rPr lang="sk-SK" sz="1600" dirty="0" smtClean="0">
                <a:hlinkClick r:id="rId8"/>
              </a:rPr>
              <a:t>http://sk.wikipedia.org/wiki/Krakovany_(okres_Pie%C5%A1%C5%A5any</a:t>
            </a:r>
            <a:r>
              <a:rPr lang="sk-SK" sz="1600" dirty="0" smtClean="0">
                <a:hlinkClick r:id="rId8"/>
              </a:rPr>
              <a:t>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Nižná: </a:t>
            </a:r>
            <a:r>
              <a:rPr lang="sk-SK" sz="1600" dirty="0" smtClean="0">
                <a:hlinkClick r:id="rId9"/>
              </a:rPr>
              <a:t>http://sk.wikipedia.org/wiki/Ni%C5%BEn%C3%A1_(okres_Pie%C5%A1%C5%A5any</a:t>
            </a:r>
            <a:r>
              <a:rPr lang="sk-SK" sz="1600" dirty="0" smtClean="0">
                <a:hlinkClick r:id="rId9"/>
              </a:rPr>
              <a:t>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Ostrov: </a:t>
            </a:r>
            <a:r>
              <a:rPr lang="sk-SK" sz="1600" dirty="0" smtClean="0">
                <a:hlinkClick r:id="rId10"/>
              </a:rPr>
              <a:t>http://sk.wikipedia.org/wiki/Ostrov_(okres_Pie%C5%A1%C5%A5any</a:t>
            </a:r>
            <a:r>
              <a:rPr lang="sk-SK" sz="1600" dirty="0" smtClean="0">
                <a:hlinkClick r:id="rId10"/>
              </a:rPr>
              <a:t>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Prašník: </a:t>
            </a:r>
            <a:r>
              <a:rPr lang="sk-SK" sz="1600" dirty="0" smtClean="0">
                <a:hlinkClick r:id="rId11"/>
              </a:rPr>
              <a:t>http://</a:t>
            </a:r>
            <a:r>
              <a:rPr lang="sk-SK" sz="1600" dirty="0" smtClean="0">
                <a:hlinkClick r:id="rId11"/>
              </a:rPr>
              <a:t>sk.wikipedia.org/wiki/Pra%C5%A1n%C3%ADk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Rakovice: </a:t>
            </a:r>
            <a:r>
              <a:rPr lang="sk-SK" sz="1600" dirty="0" smtClean="0">
                <a:hlinkClick r:id="rId12"/>
              </a:rPr>
              <a:t>http://sk.wikipedia.org/wiki/Rakovice_(okres_Pie%C5%A1%C5%A5any</a:t>
            </a:r>
            <a:r>
              <a:rPr lang="sk-SK" sz="1600" dirty="0" smtClean="0">
                <a:hlinkClick r:id="rId12"/>
              </a:rPr>
              <a:t>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Šterusy: </a:t>
            </a:r>
            <a:r>
              <a:rPr lang="sk-SK" sz="1600" dirty="0" smtClean="0">
                <a:hlinkClick r:id="rId13"/>
              </a:rPr>
              <a:t>http://sk.wikipedia.org/wiki/%</a:t>
            </a:r>
            <a:r>
              <a:rPr lang="sk-SK" sz="1600" dirty="0" smtClean="0">
                <a:hlinkClick r:id="rId13"/>
              </a:rPr>
              <a:t>C5%A0terusy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Trebatice: </a:t>
            </a:r>
            <a:r>
              <a:rPr lang="sk-SK" sz="1600" dirty="0" smtClean="0">
                <a:hlinkClick r:id="rId14"/>
              </a:rPr>
              <a:t>http://</a:t>
            </a:r>
            <a:r>
              <a:rPr lang="sk-SK" sz="1600" dirty="0" smtClean="0">
                <a:hlinkClick r:id="rId14"/>
              </a:rPr>
              <a:t>sk.wikipedia.org/wiki/Trebatice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Veselé: </a:t>
            </a:r>
            <a:r>
              <a:rPr lang="sk-SK" sz="1600" dirty="0" smtClean="0">
                <a:hlinkClick r:id="rId15"/>
              </a:rPr>
              <a:t>http://sk.wikipedia.org/wiki/Vesel%C3%A9_(okres_Pie%C5%A1%C5%A5any</a:t>
            </a:r>
            <a:r>
              <a:rPr lang="sk-SK" sz="1600" dirty="0" smtClean="0">
                <a:hlinkClick r:id="rId15"/>
              </a:rPr>
              <a:t>)</a:t>
            </a:r>
            <a:endParaRPr lang="sk-SK" sz="1600" dirty="0" smtClean="0"/>
          </a:p>
          <a:p>
            <a:pPr>
              <a:buNone/>
            </a:pPr>
            <a:r>
              <a:rPr lang="sk-SK" sz="1600" dirty="0" smtClean="0">
                <a:solidFill>
                  <a:srgbClr val="92D050"/>
                </a:solidFill>
              </a:rPr>
              <a:t>Veľké Kostoľany: </a:t>
            </a:r>
            <a:r>
              <a:rPr lang="sk-SK" sz="1600" dirty="0" smtClean="0">
                <a:hlinkClick r:id="rId16"/>
              </a:rPr>
              <a:t>http://</a:t>
            </a:r>
            <a:r>
              <a:rPr lang="sk-SK" sz="1600" dirty="0" smtClean="0">
                <a:hlinkClick r:id="rId16"/>
              </a:rPr>
              <a:t>sk.wikipedia.org/wiki/Ve%C4%BEk%C3%A9_Kosto%C4%BEany</a:t>
            </a:r>
            <a:endParaRPr lang="sk-SK" sz="1600" dirty="0" smtClean="0"/>
          </a:p>
          <a:p>
            <a:pPr>
              <a:buNone/>
            </a:pPr>
            <a:endParaRPr lang="sk-SK" sz="16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Zdroje</a:t>
            </a:r>
            <a:endParaRPr lang="sk-SK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Mikroregión</a:t>
            </a:r>
            <a:endParaRPr lang="sk-SK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Borovce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Dolný Lopašov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Dubovany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Chtelnica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</a:t>
            </a:r>
            <a:r>
              <a:rPr lang="sk-SK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Kočín-Lančár</a:t>
            </a:r>
            <a:endParaRPr lang="sk-SK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Krakovany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 Nižná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9. Ostrov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 Prašník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11. Rakovice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12. Šterusy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13. Trebatice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14. Veselé</a:t>
            </a:r>
          </a:p>
          <a:p>
            <a:pPr>
              <a:buNone/>
            </a:pPr>
            <a:r>
              <a:rPr lang="sk-SK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15. Veľké Kostoľany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Obsah:</a:t>
            </a:r>
            <a:endParaRPr lang="sk-SK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sk-SK" sz="4800" i="1" u="sng" dirty="0" smtClean="0">
                <a:solidFill>
                  <a:srgbClr val="92D050"/>
                </a:solidFill>
              </a:rPr>
              <a:t>Ďakujem za pozornosť</a:t>
            </a:r>
            <a:endParaRPr lang="sk-SK" sz="4800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Mikroregión</a:t>
            </a:r>
            <a:r>
              <a:rPr lang="sk-SK" b="1" dirty="0" smtClean="0"/>
              <a:t> nad </a:t>
            </a:r>
            <a:r>
              <a:rPr lang="sk-SK" b="1" dirty="0" err="1" smtClean="0"/>
              <a:t>Holeškou</a:t>
            </a:r>
            <a:r>
              <a:rPr lang="sk-SK" dirty="0" smtClean="0"/>
              <a:t> je </a:t>
            </a:r>
            <a:r>
              <a:rPr lang="sk-SK" u="sng" dirty="0" err="1" smtClean="0">
                <a:solidFill>
                  <a:srgbClr val="92D050"/>
                </a:solidFill>
              </a:rPr>
              <a:t>mikroregión</a:t>
            </a:r>
            <a:r>
              <a:rPr lang="sk-SK" dirty="0" smtClean="0"/>
              <a:t> v okrese </a:t>
            </a:r>
            <a:r>
              <a:rPr lang="sk-SK" u="sng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, má 15 členov, z toho 14 </a:t>
            </a:r>
            <a:r>
              <a:rPr lang="sk-SK" u="sng" dirty="0" smtClean="0">
                <a:solidFill>
                  <a:srgbClr val="92D050"/>
                </a:solidFill>
              </a:rPr>
              <a:t>obcí</a:t>
            </a:r>
            <a:r>
              <a:rPr lang="sk-SK" dirty="0" smtClean="0">
                <a:solidFill>
                  <a:srgbClr val="92D050"/>
                </a:solidFill>
              </a:rPr>
              <a:t> </a:t>
            </a:r>
            <a:r>
              <a:rPr lang="sk-SK" dirty="0" smtClean="0"/>
              <a:t>a jednu inštitúciu (Stredná odborná škola Rakovice). Bol založený </a:t>
            </a:r>
            <a:r>
              <a:rPr lang="sk-SK" u="sng" dirty="0" smtClean="0">
                <a:solidFill>
                  <a:srgbClr val="92D050"/>
                </a:solidFill>
              </a:rPr>
              <a:t>26. júla 2000</a:t>
            </a:r>
            <a:r>
              <a:rPr lang="sk-SK" dirty="0" smtClean="0"/>
              <a:t> ako záujmové združenie </a:t>
            </a:r>
            <a:r>
              <a:rPr lang="sk-SK" i="1" dirty="0" smtClean="0"/>
              <a:t>Spoločenstvo </a:t>
            </a:r>
            <a:r>
              <a:rPr lang="sk-SK" i="1" dirty="0" err="1" smtClean="0"/>
              <a:t>mikroregiónu</a:t>
            </a:r>
            <a:r>
              <a:rPr lang="sk-SK" i="1" dirty="0" smtClean="0"/>
              <a:t> nad </a:t>
            </a:r>
            <a:r>
              <a:rPr lang="sk-SK" i="1" dirty="0" err="1" smtClean="0"/>
              <a:t>Holeškou</a:t>
            </a:r>
            <a:r>
              <a:rPr lang="sk-SK" dirty="0" smtClean="0"/>
              <a:t>. V roku </a:t>
            </a:r>
            <a:r>
              <a:rPr lang="sk-SK" u="sng" dirty="0" smtClean="0">
                <a:solidFill>
                  <a:srgbClr val="92D050"/>
                </a:solidFill>
              </a:rPr>
              <a:t>2004</a:t>
            </a:r>
            <a:r>
              <a:rPr lang="sk-SK" dirty="0" smtClean="0"/>
              <a:t> bol názov zmenený na </a:t>
            </a:r>
            <a:r>
              <a:rPr lang="sk-SK" dirty="0" err="1" smtClean="0"/>
              <a:t>Mikroregión</a:t>
            </a:r>
            <a:r>
              <a:rPr lang="sk-SK" dirty="0" smtClean="0"/>
              <a:t> nad </a:t>
            </a:r>
            <a:r>
              <a:rPr lang="sk-SK" dirty="0" err="1" smtClean="0"/>
              <a:t>Holeškou</a:t>
            </a:r>
            <a:r>
              <a:rPr lang="sk-SK" dirty="0" smtClean="0"/>
              <a:t>. V </a:t>
            </a:r>
            <a:r>
              <a:rPr lang="sk-SK" u="sng" dirty="0" smtClean="0">
                <a:solidFill>
                  <a:srgbClr val="92D050"/>
                </a:solidFill>
              </a:rPr>
              <a:t>júni 2001</a:t>
            </a:r>
            <a:r>
              <a:rPr lang="sk-SK" u="sng" dirty="0" smtClean="0"/>
              <a:t> </a:t>
            </a:r>
            <a:r>
              <a:rPr lang="sk-SK" dirty="0" smtClean="0"/>
              <a:t>bola za člena prijatá ZSŠ poľnohospodárska v Rakoviciach, kde je aj sídlo </a:t>
            </a:r>
            <a:r>
              <a:rPr lang="sk-SK" dirty="0" err="1" smtClean="0"/>
              <a:t>mikroregiónu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</a:rPr>
              <a:t>Mikroregión</a:t>
            </a:r>
            <a:endParaRPr lang="sk-SK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Borovce</a:t>
            </a:r>
            <a:r>
              <a:rPr lang="sk-SK" dirty="0" smtClean="0"/>
              <a:t> sú </a:t>
            </a:r>
            <a:r>
              <a:rPr lang="sk-SK" dirty="0" smtClean="0">
                <a:solidFill>
                  <a:srgbClr val="92D050"/>
                </a:solidFill>
              </a:rPr>
              <a:t>obec </a:t>
            </a:r>
            <a:r>
              <a:rPr lang="sk-SK" dirty="0" smtClean="0"/>
              <a:t>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, ktorá sa nachádza v severnej časti </a:t>
            </a:r>
            <a:r>
              <a:rPr lang="sk-SK" dirty="0" smtClean="0">
                <a:solidFill>
                  <a:srgbClr val="92D050"/>
                </a:solidFill>
              </a:rPr>
              <a:t>Trnavskej pahorkatiny</a:t>
            </a:r>
            <a:r>
              <a:rPr lang="sk-SK" dirty="0" smtClean="0"/>
              <a:t> v nadmorskej výške 160 </a:t>
            </a:r>
            <a:r>
              <a:rPr lang="sk-SK" dirty="0" smtClean="0">
                <a:solidFill>
                  <a:srgbClr val="92D050"/>
                </a:solidFill>
              </a:rPr>
              <a:t>m n. m.</a:t>
            </a:r>
            <a:r>
              <a:rPr lang="sk-SK" dirty="0" smtClean="0"/>
              <a:t>, približne 7 km od </a:t>
            </a:r>
            <a:r>
              <a:rPr lang="sk-SK" dirty="0" smtClean="0">
                <a:solidFill>
                  <a:srgbClr val="92D050"/>
                </a:solidFill>
              </a:rPr>
              <a:t>Piešťan</a:t>
            </a:r>
            <a:r>
              <a:rPr lang="sk-SK" dirty="0" smtClean="0"/>
              <a:t>. Ležia na </a:t>
            </a:r>
            <a:r>
              <a:rPr lang="sk-SK" dirty="0" err="1" smtClean="0"/>
              <a:t>pravobrežnej</a:t>
            </a:r>
            <a:r>
              <a:rPr lang="sk-SK" dirty="0" smtClean="0"/>
              <a:t> terase </a:t>
            </a:r>
            <a:r>
              <a:rPr lang="sk-SK" dirty="0" smtClean="0">
                <a:solidFill>
                  <a:srgbClr val="92D050"/>
                </a:solidFill>
              </a:rPr>
              <a:t>Dudváhu</a:t>
            </a:r>
            <a:r>
              <a:rPr lang="sk-SK" dirty="0" smtClean="0"/>
              <a:t>. V obci žije 974 obyvateľov (31. 12. 2013).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Borovce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pc3\Desktop\270px-Kostol_sv.Vavrinca_-_Borov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1775866" cy="2367821"/>
          </a:xfrm>
          <a:prstGeom prst="rect">
            <a:avLst/>
          </a:prstGeom>
          <a:noFill/>
        </p:spPr>
      </p:pic>
      <p:pic>
        <p:nvPicPr>
          <p:cNvPr id="1028" name="Picture 4" descr="C:\Users\pc3\Desktop\5068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4048125" cy="1905000"/>
          </a:xfrm>
          <a:prstGeom prst="rect">
            <a:avLst/>
          </a:prstGeom>
          <a:noFill/>
        </p:spPr>
      </p:pic>
      <p:pic>
        <p:nvPicPr>
          <p:cNvPr id="1029" name="Picture 5" descr="C:\Users\pc3\Desktop\1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762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Dolný Lopašov</a:t>
            </a:r>
            <a:r>
              <a:rPr lang="sk-SK" dirty="0" smtClean="0"/>
              <a:t> je </a:t>
            </a:r>
            <a:r>
              <a:rPr lang="sk-SK" dirty="0" smtClean="0">
                <a:solidFill>
                  <a:srgbClr val="92D050"/>
                </a:solidFill>
              </a:rPr>
              <a:t>obec </a:t>
            </a:r>
            <a:r>
              <a:rPr lang="sk-SK" dirty="0" smtClean="0"/>
              <a:t>na 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, ktorá leží na juhovýchodnom okraji </a:t>
            </a:r>
            <a:r>
              <a:rPr lang="sk-SK" dirty="0" smtClean="0">
                <a:solidFill>
                  <a:srgbClr val="92D050"/>
                </a:solidFill>
              </a:rPr>
              <a:t>Malých Karpát </a:t>
            </a:r>
            <a:r>
              <a:rPr lang="sk-SK" dirty="0" smtClean="0"/>
              <a:t>po oboch stranách </a:t>
            </a:r>
            <a:r>
              <a:rPr lang="sk-SK" dirty="0" err="1" smtClean="0">
                <a:solidFill>
                  <a:srgbClr val="92D050"/>
                </a:solidFill>
              </a:rPr>
              <a:t>Lopašovského</a:t>
            </a:r>
            <a:r>
              <a:rPr lang="sk-SK" dirty="0" smtClean="0">
                <a:solidFill>
                  <a:srgbClr val="92D050"/>
                </a:solidFill>
              </a:rPr>
              <a:t> potoka </a:t>
            </a:r>
            <a:r>
              <a:rPr lang="sk-SK" dirty="0" smtClean="0"/>
              <a:t>(prítok </a:t>
            </a:r>
            <a:r>
              <a:rPr lang="sk-SK" dirty="0" err="1" smtClean="0">
                <a:solidFill>
                  <a:srgbClr val="92D050"/>
                </a:solidFill>
              </a:rPr>
              <a:t>Chtelničky</a:t>
            </a:r>
            <a:r>
              <a:rPr lang="sk-SK" dirty="0" smtClean="0"/>
              <a:t>). V obci je </a:t>
            </a:r>
            <a:r>
              <a:rPr lang="sk-SK" dirty="0" smtClean="0">
                <a:solidFill>
                  <a:srgbClr val="92D050"/>
                </a:solidFill>
              </a:rPr>
              <a:t>rímskokatolícky</a:t>
            </a:r>
            <a:r>
              <a:rPr lang="sk-SK" dirty="0" smtClean="0"/>
              <a:t> kostol sv. </a:t>
            </a:r>
            <a:r>
              <a:rPr lang="sk-SK" dirty="0" smtClean="0">
                <a:solidFill>
                  <a:srgbClr val="92D050"/>
                </a:solidFill>
              </a:rPr>
              <a:t>Martina biskupa </a:t>
            </a:r>
            <a:r>
              <a:rPr lang="sk-SK" dirty="0" smtClean="0"/>
              <a:t>z roku </a:t>
            </a:r>
            <a:r>
              <a:rPr lang="sk-SK" dirty="0" smtClean="0">
                <a:solidFill>
                  <a:srgbClr val="92D050"/>
                </a:solidFill>
              </a:rPr>
              <a:t>1667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Dolný Lopašov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pc3\Desktop\2295-dolny-lopas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1023168" cy="1174993"/>
          </a:xfrm>
          <a:prstGeom prst="rect">
            <a:avLst/>
          </a:prstGeom>
          <a:noFill/>
        </p:spPr>
      </p:pic>
      <p:pic>
        <p:nvPicPr>
          <p:cNvPr id="2051" name="Picture 3" descr="C:\Users\pc3\Desktop\5069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4048125" cy="1905000"/>
          </a:xfrm>
          <a:prstGeom prst="rect">
            <a:avLst/>
          </a:prstGeom>
          <a:noFill/>
        </p:spPr>
      </p:pic>
      <p:pic>
        <p:nvPicPr>
          <p:cNvPr id="2052" name="Picture 4" descr="C:\Users\pc3\Desktop\dollop_ufo-w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2638722" cy="1979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Dubovany</a:t>
            </a:r>
            <a:r>
              <a:rPr lang="sk-SK" dirty="0" smtClean="0"/>
              <a:t> sú </a:t>
            </a:r>
            <a:r>
              <a:rPr lang="sk-SK" dirty="0" smtClean="0">
                <a:solidFill>
                  <a:srgbClr val="92D050"/>
                </a:solidFill>
              </a:rPr>
              <a:t>obec</a:t>
            </a:r>
            <a:r>
              <a:rPr lang="sk-SK" dirty="0" smtClean="0"/>
              <a:t> 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 asi 9 km juhozápadne od mesta </a:t>
            </a:r>
            <a:r>
              <a:rPr lang="sk-SK" dirty="0" smtClean="0">
                <a:solidFill>
                  <a:srgbClr val="92D050"/>
                </a:solidFill>
              </a:rPr>
              <a:t>Piešťany</a:t>
            </a:r>
            <a:r>
              <a:rPr lang="sk-SK" dirty="0" smtClean="0"/>
              <a:t>. Dubovany vznikli zlúčením dedín </a:t>
            </a:r>
            <a:r>
              <a:rPr lang="sk-SK" i="1" dirty="0" smtClean="0">
                <a:solidFill>
                  <a:srgbClr val="92D050"/>
                </a:solidFill>
              </a:rPr>
              <a:t>Horné Dubovany</a:t>
            </a:r>
            <a:r>
              <a:rPr lang="sk-SK" dirty="0" smtClean="0"/>
              <a:t> a </a:t>
            </a:r>
            <a:r>
              <a:rPr lang="sk-SK" i="1" dirty="0" smtClean="0">
                <a:solidFill>
                  <a:srgbClr val="92D050"/>
                </a:solidFill>
              </a:rPr>
              <a:t>Dolné Dubovany</a:t>
            </a:r>
            <a:r>
              <a:rPr lang="sk-SK" dirty="0" smtClean="0"/>
              <a:t> v roku </a:t>
            </a:r>
            <a:r>
              <a:rPr lang="sk-SK" dirty="0" smtClean="0">
                <a:solidFill>
                  <a:srgbClr val="92D050"/>
                </a:solidFill>
              </a:rPr>
              <a:t>1943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Dubovany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pc3\Desktop\_507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1080120" cy="1080120"/>
          </a:xfrm>
          <a:prstGeom prst="rect">
            <a:avLst/>
          </a:prstGeom>
          <a:noFill/>
        </p:spPr>
      </p:pic>
      <p:pic>
        <p:nvPicPr>
          <p:cNvPr id="3075" name="Picture 3" descr="C:\Users\pc3\Desktop\dubovany-kos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2431958" cy="2376264"/>
          </a:xfrm>
          <a:prstGeom prst="rect">
            <a:avLst/>
          </a:prstGeom>
          <a:noFill/>
        </p:spPr>
      </p:pic>
      <p:pic>
        <p:nvPicPr>
          <p:cNvPr id="3076" name="Picture 4" descr="C:\Users\pc3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412830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Chtelnica</a:t>
            </a:r>
            <a:r>
              <a:rPr lang="sk-SK" dirty="0" smtClean="0"/>
              <a:t> je </a:t>
            </a:r>
            <a:r>
              <a:rPr lang="sk-SK" dirty="0" smtClean="0">
                <a:solidFill>
                  <a:srgbClr val="92D050"/>
                </a:solidFill>
              </a:rPr>
              <a:t>obec </a:t>
            </a:r>
            <a:r>
              <a:rPr lang="sk-SK" dirty="0" smtClean="0"/>
              <a:t>na </a:t>
            </a:r>
            <a:r>
              <a:rPr lang="sk-SK" dirty="0" smtClean="0">
                <a:solidFill>
                  <a:srgbClr val="92D050"/>
                </a:solidFill>
              </a:rPr>
              <a:t>Slovensku</a:t>
            </a:r>
            <a:r>
              <a:rPr lang="sk-SK" dirty="0" smtClean="0"/>
              <a:t>, ktorá sa nachádza v severnej časti Trnavskej pahorkatiny na úpätí </a:t>
            </a:r>
            <a:r>
              <a:rPr lang="sk-SK" dirty="0" smtClean="0">
                <a:solidFill>
                  <a:srgbClr val="92D050"/>
                </a:solidFill>
              </a:rPr>
              <a:t>Malých Karpát</a:t>
            </a:r>
            <a:r>
              <a:rPr lang="sk-SK" dirty="0" smtClean="0"/>
              <a:t> v nadmorskej výške 204 </a:t>
            </a:r>
            <a:r>
              <a:rPr lang="sk-SK" dirty="0" smtClean="0">
                <a:solidFill>
                  <a:srgbClr val="92D050"/>
                </a:solidFill>
              </a:rPr>
              <a:t>m n. m.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sk-SK" dirty="0" smtClean="0">
                <a:solidFill>
                  <a:srgbClr val="92D050"/>
                </a:solidFill>
              </a:rPr>
              <a:t> </a:t>
            </a:r>
            <a:r>
              <a:rPr lang="sk-SK" dirty="0" smtClean="0"/>
              <a:t>v údolí </a:t>
            </a:r>
            <a:r>
              <a:rPr lang="sk-SK" dirty="0" err="1" smtClean="0">
                <a:solidFill>
                  <a:srgbClr val="92D050"/>
                </a:solidFill>
              </a:rPr>
              <a:t>Chtelnického</a:t>
            </a:r>
            <a:r>
              <a:rPr lang="sk-SK" dirty="0" smtClean="0">
                <a:solidFill>
                  <a:srgbClr val="92D050"/>
                </a:solidFill>
              </a:rPr>
              <a:t> potoka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Chtelnica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pc3\Desktop\f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1421135" cy="1421135"/>
          </a:xfrm>
          <a:prstGeom prst="rect">
            <a:avLst/>
          </a:prstGeom>
          <a:noFill/>
        </p:spPr>
      </p:pic>
      <p:pic>
        <p:nvPicPr>
          <p:cNvPr id="4099" name="Picture 3" descr="C:\Users\pc3\Desktop\chtelnic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330402" cy="2211387"/>
          </a:xfrm>
          <a:prstGeom prst="rect">
            <a:avLst/>
          </a:prstGeom>
          <a:noFill/>
        </p:spPr>
      </p:pic>
      <p:pic>
        <p:nvPicPr>
          <p:cNvPr id="4100" name="Picture 4" descr="C:\Users\pc3\Desktop\507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404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 err="1" smtClean="0"/>
              <a:t>Kočín-Lančár</a:t>
            </a:r>
            <a:r>
              <a:rPr lang="sk-SK" sz="2000" dirty="0" smtClean="0"/>
              <a:t> je </a:t>
            </a:r>
            <a:r>
              <a:rPr lang="sk-SK" sz="2000" dirty="0" smtClean="0">
                <a:solidFill>
                  <a:srgbClr val="92D050"/>
                </a:solidFill>
              </a:rPr>
              <a:t>obec</a:t>
            </a:r>
            <a:r>
              <a:rPr lang="sk-SK" sz="2000" dirty="0" smtClean="0"/>
              <a:t> na </a:t>
            </a:r>
            <a:r>
              <a:rPr lang="sk-SK" sz="2000" dirty="0" smtClean="0">
                <a:solidFill>
                  <a:srgbClr val="92D050"/>
                </a:solidFill>
              </a:rPr>
              <a:t>Slovensku</a:t>
            </a:r>
            <a:r>
              <a:rPr lang="sk-SK" sz="2000" dirty="0" smtClean="0"/>
              <a:t> asi 12 km západne od mesta </a:t>
            </a:r>
            <a:r>
              <a:rPr lang="sk-SK" sz="2000" dirty="0" smtClean="0">
                <a:solidFill>
                  <a:srgbClr val="92D050"/>
                </a:solidFill>
              </a:rPr>
              <a:t>Piešťany</a:t>
            </a:r>
            <a:r>
              <a:rPr lang="sk-SK" sz="2000" dirty="0" smtClean="0"/>
              <a:t>. Zlúčenie obcí </a:t>
            </a:r>
            <a:r>
              <a:rPr lang="sk-SK" sz="2000" i="1" dirty="0" err="1" smtClean="0"/>
              <a:t>Kočín</a:t>
            </a:r>
            <a:r>
              <a:rPr lang="sk-SK" sz="2000" dirty="0" smtClean="0"/>
              <a:t> a </a:t>
            </a:r>
            <a:r>
              <a:rPr lang="sk-SK" sz="2000" i="1" dirty="0" err="1" smtClean="0"/>
              <a:t>Lančár</a:t>
            </a:r>
            <a:r>
              <a:rPr lang="sk-SK" sz="2000" dirty="0" smtClean="0"/>
              <a:t> sa udialo po referende v roku 1991.</a:t>
            </a:r>
          </a:p>
          <a:p>
            <a:r>
              <a:rPr lang="sk-SK" sz="2000" dirty="0" smtClean="0"/>
              <a:t>V obci je </a:t>
            </a:r>
            <a:r>
              <a:rPr lang="sk-SK" sz="2000" dirty="0" smtClean="0">
                <a:solidFill>
                  <a:srgbClr val="92D050"/>
                </a:solidFill>
              </a:rPr>
              <a:t>rímskokatolícky</a:t>
            </a:r>
            <a:r>
              <a:rPr lang="sk-SK" sz="2000" dirty="0" smtClean="0"/>
              <a:t> </a:t>
            </a:r>
            <a:r>
              <a:rPr lang="sk-SK" sz="2000" dirty="0" smtClean="0">
                <a:solidFill>
                  <a:srgbClr val="92D050"/>
                </a:solidFill>
              </a:rPr>
              <a:t>kostol</a:t>
            </a:r>
            <a:r>
              <a:rPr lang="sk-SK" sz="2000" dirty="0" smtClean="0"/>
              <a:t> sv. Michala Archanjela z 13. storočia v časti </a:t>
            </a:r>
            <a:r>
              <a:rPr lang="sk-SK" sz="2000" dirty="0" err="1" smtClean="0"/>
              <a:t>Lančár</a:t>
            </a:r>
            <a:r>
              <a:rPr lang="sk-SK" sz="2000" dirty="0" smtClean="0"/>
              <a:t> a v časti </a:t>
            </a:r>
            <a:r>
              <a:rPr lang="sk-SK" sz="2000" dirty="0" err="1" smtClean="0"/>
              <a:t>Kočín</a:t>
            </a:r>
            <a:r>
              <a:rPr lang="sk-SK" sz="2000" dirty="0" smtClean="0"/>
              <a:t> je </a:t>
            </a:r>
            <a:r>
              <a:rPr lang="sk-SK" sz="2000" dirty="0" smtClean="0">
                <a:solidFill>
                  <a:srgbClr val="92D050"/>
                </a:solidFill>
              </a:rPr>
              <a:t>kaplnka</a:t>
            </a:r>
            <a:r>
              <a:rPr lang="sk-SK" sz="2000" dirty="0" smtClean="0"/>
              <a:t> Nepoškvrneného Počatia Panny Márie z 19. storočia.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</a:rPr>
              <a:t>Kočín-Lančár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pc3\Desktop\5071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4048125" cy="1905000"/>
          </a:xfrm>
          <a:prstGeom prst="rect">
            <a:avLst/>
          </a:prstGeom>
          <a:noFill/>
        </p:spPr>
      </p:pic>
      <p:pic>
        <p:nvPicPr>
          <p:cNvPr id="1027" name="Picture 3" descr="C:\Users\pc3\Desktop\Kostol_sv.Michala_Archanjela_-_Lan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193058" cy="2394794"/>
          </a:xfrm>
          <a:prstGeom prst="rect">
            <a:avLst/>
          </a:prstGeom>
          <a:noFill/>
        </p:spPr>
      </p:pic>
      <p:pic>
        <p:nvPicPr>
          <p:cNvPr id="1028" name="Picture 4" descr="C:\Users\pc3\Desktop\_50719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1361405" cy="1361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/>
              <a:t>Krakovany</a:t>
            </a:r>
            <a:r>
              <a:rPr lang="sk-SK" sz="1800" dirty="0" smtClean="0"/>
              <a:t> sú </a:t>
            </a:r>
            <a:r>
              <a:rPr lang="sk-SK" sz="1800" dirty="0" smtClean="0">
                <a:solidFill>
                  <a:srgbClr val="92D050"/>
                </a:solidFill>
              </a:rPr>
              <a:t>obec</a:t>
            </a:r>
            <a:r>
              <a:rPr lang="sk-SK" sz="1800" dirty="0" smtClean="0"/>
              <a:t> na </a:t>
            </a:r>
            <a:r>
              <a:rPr lang="sk-SK" sz="1800" dirty="0" smtClean="0">
                <a:solidFill>
                  <a:srgbClr val="92D050"/>
                </a:solidFill>
              </a:rPr>
              <a:t>Slovensku </a:t>
            </a:r>
            <a:r>
              <a:rPr lang="sk-SK" sz="1800" dirty="0" smtClean="0"/>
              <a:t>asi 5 km západne od mesta </a:t>
            </a:r>
            <a:r>
              <a:rPr lang="sk-SK" sz="1800" dirty="0" smtClean="0">
                <a:solidFill>
                  <a:srgbClr val="92D050"/>
                </a:solidFill>
              </a:rPr>
              <a:t>Piešťany</a:t>
            </a:r>
            <a:r>
              <a:rPr lang="sk-SK" sz="1800" dirty="0" smtClean="0"/>
              <a:t>. Dnešná obec Krakovany na Slovensku sa skladá z dvoch bývalých samostatných obcí, Krakovian a Stráží, ktoré boli zlúčené v r. </a:t>
            </a:r>
            <a:r>
              <a:rPr lang="sk-SK" sz="1800" dirty="0" smtClean="0">
                <a:solidFill>
                  <a:srgbClr val="92D050"/>
                </a:solidFill>
              </a:rPr>
              <a:t>1943</a:t>
            </a:r>
            <a:r>
              <a:rPr lang="sk-SK" sz="1800" dirty="0" smtClean="0"/>
              <a:t>. Obidve obce boli prvýkrát spomenuté v </a:t>
            </a:r>
            <a:r>
              <a:rPr lang="sk-SK" sz="1800" dirty="0" smtClean="0">
                <a:solidFill>
                  <a:srgbClr val="92D050"/>
                </a:solidFill>
              </a:rPr>
              <a:t>Zoborskej listine</a:t>
            </a:r>
            <a:r>
              <a:rPr lang="sk-SK" sz="1800" dirty="0" smtClean="0"/>
              <a:t> z roku </a:t>
            </a:r>
            <a:r>
              <a:rPr lang="sk-SK" sz="1800" dirty="0" smtClean="0">
                <a:solidFill>
                  <a:srgbClr val="92D050"/>
                </a:solidFill>
              </a:rPr>
              <a:t>1113</a:t>
            </a:r>
            <a:r>
              <a:rPr lang="sk-SK" sz="1800" dirty="0" smtClean="0"/>
              <a:t>, Krakovany pod názvom </a:t>
            </a:r>
            <a:r>
              <a:rPr lang="sk-SK" sz="1800" i="1" dirty="0" err="1" smtClean="0"/>
              <a:t>Craco</a:t>
            </a:r>
            <a:r>
              <a:rPr lang="sk-SK" sz="1800" dirty="0" smtClean="0"/>
              <a:t> a Stráže pod názvom </a:t>
            </a:r>
            <a:r>
              <a:rPr lang="sk-SK" sz="1800" i="1" dirty="0" err="1" smtClean="0"/>
              <a:t>Spectaculi</a:t>
            </a:r>
            <a:r>
              <a:rPr lang="sk-SK" sz="1800" dirty="0" smtClean="0"/>
              <a:t>. Krakovany majú 1 445 obyvateľov.</a:t>
            </a:r>
          </a:p>
          <a:p>
            <a:r>
              <a:rPr lang="sk-SK" sz="1800" dirty="0" smtClean="0"/>
              <a:t>V obci sú </a:t>
            </a:r>
            <a:r>
              <a:rPr lang="sk-SK" sz="1800" dirty="0" smtClean="0">
                <a:solidFill>
                  <a:srgbClr val="92D050"/>
                </a:solidFill>
              </a:rPr>
              <a:t>rímskokatolícke</a:t>
            </a:r>
            <a:r>
              <a:rPr lang="sk-SK" sz="1800" dirty="0" smtClean="0"/>
              <a:t> </a:t>
            </a:r>
            <a:r>
              <a:rPr lang="sk-SK" sz="1800" dirty="0" smtClean="0">
                <a:solidFill>
                  <a:srgbClr val="92D050"/>
                </a:solidFill>
              </a:rPr>
              <a:t>kostoly</a:t>
            </a:r>
            <a:r>
              <a:rPr lang="sk-SK" sz="1800" dirty="0" smtClean="0"/>
              <a:t> </a:t>
            </a:r>
            <a:r>
              <a:rPr lang="sk-SK" sz="1800" dirty="0" smtClean="0">
                <a:solidFill>
                  <a:srgbClr val="92D050"/>
                </a:solidFill>
              </a:rPr>
              <a:t>sv. Mikuláša</a:t>
            </a:r>
            <a:r>
              <a:rPr lang="sk-SK" sz="1800" dirty="0" smtClean="0"/>
              <a:t> z roku </a:t>
            </a:r>
            <a:r>
              <a:rPr lang="sk-SK" sz="1800" dirty="0" smtClean="0">
                <a:solidFill>
                  <a:srgbClr val="92D050"/>
                </a:solidFill>
              </a:rPr>
              <a:t>1702</a:t>
            </a:r>
            <a:r>
              <a:rPr lang="sk-SK" sz="1800" dirty="0" smtClean="0"/>
              <a:t> a sv. Gála (</a:t>
            </a:r>
            <a:r>
              <a:rPr lang="sk-SK" sz="1800" dirty="0" err="1" smtClean="0"/>
              <a:t>Havla</a:t>
            </a:r>
            <a:r>
              <a:rPr lang="sk-SK" sz="1800" dirty="0" smtClean="0"/>
              <a:t>) z druhej polovice </a:t>
            </a:r>
            <a:r>
              <a:rPr lang="sk-SK" sz="1800" dirty="0" smtClean="0">
                <a:solidFill>
                  <a:srgbClr val="92D050"/>
                </a:solidFill>
              </a:rPr>
              <a:t>14. storočia</a:t>
            </a:r>
            <a:r>
              <a:rPr lang="sk-SK" sz="1800" dirty="0" smtClean="0"/>
              <a:t>, ktorý má náročné okenné </a:t>
            </a:r>
            <a:r>
              <a:rPr lang="sk-SK" sz="1800" dirty="0" err="1" smtClean="0"/>
              <a:t>kružby</a:t>
            </a:r>
            <a:r>
              <a:rPr lang="sk-SK" sz="1800" dirty="0" smtClean="0"/>
              <a:t> a pestrú </a:t>
            </a:r>
            <a:r>
              <a:rPr lang="sk-SK" sz="1800" dirty="0" err="1" smtClean="0"/>
              <a:t>varáciu</a:t>
            </a:r>
            <a:r>
              <a:rPr lang="sk-SK" sz="1800" dirty="0" smtClean="0"/>
              <a:t> gotických kamenárskych detailov v portáloch a klenbách. Ide o jednu z mála gotických stavieb v regióne zachovanú v pôvodnej stredovekej podobe. Je tu tiež </a:t>
            </a:r>
            <a:r>
              <a:rPr lang="sk-SK" sz="1800" dirty="0" smtClean="0">
                <a:solidFill>
                  <a:srgbClr val="92D050"/>
                </a:solidFill>
              </a:rPr>
              <a:t>kaplnka</a:t>
            </a:r>
            <a:r>
              <a:rPr lang="sk-SK" sz="1800" dirty="0" smtClean="0"/>
              <a:t> Krvi Pána Ježiša z roku </a:t>
            </a:r>
            <a:r>
              <a:rPr lang="sk-SK" sz="1800" dirty="0" smtClean="0">
                <a:solidFill>
                  <a:srgbClr val="92D050"/>
                </a:solidFill>
              </a:rPr>
              <a:t>1820</a:t>
            </a:r>
            <a:r>
              <a:rPr lang="sk-SK" sz="1800" dirty="0" smtClean="0"/>
              <a:t>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92D050"/>
                </a:solidFill>
              </a:rPr>
              <a:t>Krakovany</a:t>
            </a:r>
            <a:endParaRPr lang="sk-SK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pc3\Desktop\_5072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1147291" cy="1147292"/>
          </a:xfrm>
          <a:prstGeom prst="rect">
            <a:avLst/>
          </a:prstGeom>
          <a:noFill/>
        </p:spPr>
      </p:pic>
      <p:pic>
        <p:nvPicPr>
          <p:cNvPr id="2051" name="Picture 3" descr="C:\Users\pc3\Desktop\5072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41168"/>
            <a:ext cx="2672500" cy="1257647"/>
          </a:xfrm>
          <a:prstGeom prst="rect">
            <a:avLst/>
          </a:prstGeom>
          <a:noFill/>
        </p:spPr>
      </p:pic>
      <p:pic>
        <p:nvPicPr>
          <p:cNvPr id="2052" name="Picture 4" descr="C:\Users\pc3\Desktop\krak4a.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26193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226</Words>
  <Application>Microsoft Office PowerPoint</Application>
  <PresentationFormat>Prezentácia na obrazovke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Hala</vt:lpstr>
      <vt:lpstr>Mikroregión nad Holeškou</vt:lpstr>
      <vt:lpstr>Obsah:</vt:lpstr>
      <vt:lpstr>Mikroregión</vt:lpstr>
      <vt:lpstr>Borovce</vt:lpstr>
      <vt:lpstr>Dolný Lopašov</vt:lpstr>
      <vt:lpstr>Dubovany</vt:lpstr>
      <vt:lpstr>Chtelnica</vt:lpstr>
      <vt:lpstr>Kočín-Lančár</vt:lpstr>
      <vt:lpstr>Krakovany</vt:lpstr>
      <vt:lpstr>Nižná</vt:lpstr>
      <vt:lpstr>Ostrov</vt:lpstr>
      <vt:lpstr>Prašník</vt:lpstr>
      <vt:lpstr>Rakovice</vt:lpstr>
      <vt:lpstr>Šterusy</vt:lpstr>
      <vt:lpstr>Trebatice</vt:lpstr>
      <vt:lpstr>Veselé</vt:lpstr>
      <vt:lpstr>Veľké Kostoľany</vt:lpstr>
      <vt:lpstr>Videogaléria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Mikroregión nad Holeškou</dc:title>
  <dc:creator>pc3</dc:creator>
  <cp:lastModifiedBy>pc3</cp:lastModifiedBy>
  <cp:revision>16</cp:revision>
  <dcterms:created xsi:type="dcterms:W3CDTF">2014-11-18T10:41:19Z</dcterms:created>
  <dcterms:modified xsi:type="dcterms:W3CDTF">2015-02-03T11:04:25Z</dcterms:modified>
</cp:coreProperties>
</file>